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64" r:id="rId2"/>
    <p:sldId id="270" r:id="rId3"/>
    <p:sldId id="271" r:id="rId4"/>
    <p:sldId id="265" r:id="rId5"/>
    <p:sldId id="266" r:id="rId6"/>
    <p:sldId id="267" r:id="rId7"/>
    <p:sldId id="268" r:id="rId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FEAC5-DAB0-4845-B86A-07CF172704CD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53E36-E356-415F-939E-2EE722CE8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period indicates sequence identity to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FGF6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dash represents a gap introduced to optimize the alignment.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53E36-E356-415F-939E-2EE722CE8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67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EF88-D166-4615-BAC3-54B7AF6A8755}" type="datetimeFigureOut">
              <a:rPr lang="zh-CN" altLang="en-US" smtClean="0"/>
              <a:t>2019/1/21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702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EF88-D166-4615-BAC3-54B7AF6A8755}" type="datetimeFigureOut">
              <a:rPr lang="zh-CN" altLang="en-US" smtClean="0"/>
              <a:t>2019/1/21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557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EF88-D166-4615-BAC3-54B7AF6A8755}" type="datetimeFigureOut">
              <a:rPr lang="zh-CN" altLang="en-US" smtClean="0"/>
              <a:t>2019/1/21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050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EF88-D166-4615-BAC3-54B7AF6A8755}" type="datetimeFigureOut">
              <a:rPr lang="zh-CN" altLang="en-US" smtClean="0"/>
              <a:t>2019/1/21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983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EF88-D166-4615-BAC3-54B7AF6A8755}" type="datetimeFigureOut">
              <a:rPr lang="zh-CN" altLang="en-US" smtClean="0"/>
              <a:t>2019/1/21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640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EF88-D166-4615-BAC3-54B7AF6A8755}" type="datetimeFigureOut">
              <a:rPr lang="zh-CN" altLang="en-US" smtClean="0"/>
              <a:t>2019/1/21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404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EF88-D166-4615-BAC3-54B7AF6A8755}" type="datetimeFigureOut">
              <a:rPr lang="zh-CN" altLang="en-US" smtClean="0"/>
              <a:t>2019/1/21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37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EF88-D166-4615-BAC3-54B7AF6A8755}" type="datetimeFigureOut">
              <a:rPr lang="zh-CN" altLang="en-US" smtClean="0"/>
              <a:t>2019/1/21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791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EF88-D166-4615-BAC3-54B7AF6A8755}" type="datetimeFigureOut">
              <a:rPr lang="zh-CN" altLang="en-US" smtClean="0"/>
              <a:t>2019/1/21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53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EF88-D166-4615-BAC3-54B7AF6A8755}" type="datetimeFigureOut">
              <a:rPr lang="zh-CN" altLang="en-US" smtClean="0"/>
              <a:t>2019/1/21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468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EF88-D166-4615-BAC3-54B7AF6A8755}" type="datetimeFigureOut">
              <a:rPr lang="zh-CN" altLang="en-US" smtClean="0"/>
              <a:t>2019/1/21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679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5EF88-D166-4615-BAC3-54B7AF6A8755}" type="datetimeFigureOut">
              <a:rPr lang="zh-CN" altLang="en-US" smtClean="0"/>
              <a:t>2019/1/21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59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bc.org/content/281/23/15694/F5.expansion.html#ref-12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63243" y="155702"/>
            <a:ext cx="5210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FGF6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质粒过表达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显著改变的基因</a:t>
            </a:r>
            <a:endParaRPr lang="zh-CN" altLang="en-US" sz="2400" b="1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7" y="885936"/>
            <a:ext cx="4534919" cy="33682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16" y="1036477"/>
            <a:ext cx="3815807" cy="30671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97" y="4192583"/>
            <a:ext cx="1691388" cy="266541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362636" cy="555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新进展</a:t>
            </a:r>
            <a:endParaRPr lang="zh-CN" altLang="en-US" sz="2800" b="1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426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22937" y="1600005"/>
            <a:ext cx="7861247" cy="3005306"/>
            <a:chOff x="463608" y="2037208"/>
            <a:chExt cx="7861247" cy="300530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309"/>
            <a:stretch/>
          </p:blipFill>
          <p:spPr bwMode="auto">
            <a:xfrm>
              <a:off x="463608" y="2153539"/>
              <a:ext cx="7772400" cy="2593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6776815" y="2333002"/>
              <a:ext cx="123914" cy="581114"/>
            </a:xfrm>
            <a:prstGeom prst="rect">
              <a:avLst/>
            </a:prstGeom>
            <a:noFill/>
            <a:ln w="12700">
              <a:solidFill>
                <a:srgbClr val="7030A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Isosceles Triangle 3"/>
            <p:cNvSpPr/>
            <p:nvPr/>
          </p:nvSpPr>
          <p:spPr>
            <a:xfrm>
              <a:off x="6768271" y="2358640"/>
              <a:ext cx="138869" cy="9400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89346" y="2037208"/>
              <a:ext cx="5148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HBS-3</a:t>
              </a:r>
              <a:endParaRPr lang="en-US" sz="105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809970" y="2045754"/>
              <a:ext cx="514885" cy="876908"/>
              <a:chOff x="4442927" y="600091"/>
              <a:chExt cx="514885" cy="876908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630396" y="895885"/>
                <a:ext cx="123914" cy="581114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442927" y="600091"/>
                <a:ext cx="51488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HBS-3</a:t>
                </a:r>
                <a:endParaRPr lang="en-US" sz="1050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5023503" y="3259760"/>
              <a:ext cx="257798" cy="581114"/>
            </a:xfrm>
            <a:prstGeom prst="rect">
              <a:avLst/>
            </a:prstGeom>
            <a:noFill/>
            <a:ln w="12700">
              <a:solidFill>
                <a:srgbClr val="7030A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95856" y="2998150"/>
              <a:ext cx="5148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HBS-1</a:t>
              </a:r>
              <a:endParaRPr lang="en-US" sz="1050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954111" y="2977725"/>
              <a:ext cx="514885" cy="876908"/>
              <a:chOff x="7355621" y="4611880"/>
              <a:chExt cx="514885" cy="876908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7483268" y="4907674"/>
                <a:ext cx="257798" cy="581114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355621" y="4611880"/>
                <a:ext cx="51488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HSB-3</a:t>
                </a:r>
                <a:endParaRPr lang="en-US" sz="1050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198237" y="2986271"/>
              <a:ext cx="514885" cy="876908"/>
              <a:chOff x="4442927" y="600091"/>
              <a:chExt cx="514885" cy="876908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630396" y="895885"/>
                <a:ext cx="123914" cy="581114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442927" y="600091"/>
                <a:ext cx="51488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HBS-1</a:t>
                </a:r>
                <a:endParaRPr lang="en-US" sz="1050" dirty="0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064505" y="3870280"/>
              <a:ext cx="875395" cy="876908"/>
              <a:chOff x="7483268" y="4611880"/>
              <a:chExt cx="653752" cy="87690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7483268" y="4907674"/>
                <a:ext cx="653752" cy="581114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72611" y="4611880"/>
                <a:ext cx="56440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smtClean="0"/>
                  <a:t>HBS-1</a:t>
                </a:r>
                <a:endParaRPr lang="en-US" sz="1050" dirty="0"/>
              </a:p>
            </p:txBody>
          </p:sp>
        </p:grpSp>
        <p:sp>
          <p:nvSpPr>
            <p:cNvPr id="14" name="Down Arrow 13"/>
            <p:cNvSpPr/>
            <p:nvPr/>
          </p:nvSpPr>
          <p:spPr>
            <a:xfrm>
              <a:off x="7082070" y="3853188"/>
              <a:ext cx="249426" cy="67886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095685" y="3886890"/>
              <a:ext cx="26161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 smtClean="0">
                  <a:solidFill>
                    <a:srgbClr val="92D050"/>
                  </a:solidFill>
                </a:rPr>
                <a:t>X</a:t>
              </a:r>
              <a:endParaRPr lang="en-US" sz="1100" b="1" dirty="0">
                <a:solidFill>
                  <a:srgbClr val="92D050"/>
                </a:solidFill>
              </a:endParaRPr>
            </a:p>
          </p:txBody>
        </p:sp>
        <p:sp>
          <p:nvSpPr>
            <p:cNvPr id="25" name="Down Arrow 24"/>
            <p:cNvSpPr/>
            <p:nvPr/>
          </p:nvSpPr>
          <p:spPr>
            <a:xfrm>
              <a:off x="7243016" y="3851760"/>
              <a:ext cx="249426" cy="67886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256631" y="3885462"/>
              <a:ext cx="26802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 smtClean="0">
                  <a:solidFill>
                    <a:schemeClr val="accent6">
                      <a:lumMod val="50000"/>
                    </a:schemeClr>
                  </a:solidFill>
                </a:rPr>
                <a:t>V</a:t>
              </a:r>
              <a:endParaRPr lang="en-US" sz="11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7" name="Down Arrow 26"/>
            <p:cNvSpPr/>
            <p:nvPr/>
          </p:nvSpPr>
          <p:spPr>
            <a:xfrm>
              <a:off x="1147060" y="4764294"/>
              <a:ext cx="249426" cy="67886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6799" y="4780904"/>
              <a:ext cx="28084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Q</a:t>
              </a:r>
              <a:endParaRPr lang="en-US" sz="1100" b="1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0" name="文本框 3"/>
          <p:cNvSpPr txBox="1"/>
          <p:nvPr/>
        </p:nvSpPr>
        <p:spPr>
          <a:xfrm>
            <a:off x="507805" y="254556"/>
            <a:ext cx="803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Genetic variations in HBS-1 have significant </a:t>
            </a:r>
            <a:r>
              <a:rPr lang="en-US" altLang="zh-CN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influence to </a:t>
            </a:r>
            <a:r>
              <a:rPr lang="en-US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Heparin </a:t>
            </a:r>
            <a:r>
              <a:rPr lang="en-US" altLang="zh-CN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binding  </a:t>
            </a:r>
            <a:endParaRPr lang="zh-CN" altLang="en-US" b="1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14929" y="4357992"/>
            <a:ext cx="3826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FGF6:NM_020996:exon3:c.G514T:p.E172X   [</a:t>
            </a:r>
            <a:r>
              <a:rPr lang="en-US" sz="1200" dirty="0"/>
              <a:t>GAG -&gt; TAG</a:t>
            </a:r>
            <a:r>
              <a:rPr lang="en-US" sz="1200" dirty="0" smtClean="0"/>
              <a:t>]</a:t>
            </a:r>
          </a:p>
          <a:p>
            <a:r>
              <a:rPr lang="en-US" sz="1200" dirty="0" smtClean="0"/>
              <a:t>FGF6:NM_020996:exon3:c.A521T:p.D174V   </a:t>
            </a:r>
            <a:r>
              <a:rPr lang="en-US" sz="1200" dirty="0"/>
              <a:t>[GAC -&gt; GTC</a:t>
            </a:r>
            <a:r>
              <a:rPr lang="en-US" sz="1200" dirty="0" smtClean="0"/>
              <a:t>]</a:t>
            </a:r>
          </a:p>
          <a:p>
            <a:r>
              <a:rPr lang="en-US" sz="1200" dirty="0" smtClean="0"/>
              <a:t>FGF6:NM_020996:exon3:c.G563A:p.R188Q  [CGG </a:t>
            </a:r>
            <a:r>
              <a:rPr lang="en-US" sz="1200" dirty="0"/>
              <a:t>-&gt;CAG]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6429490"/>
            <a:ext cx="9059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Heparin </a:t>
            </a:r>
            <a:r>
              <a:rPr lang="en-US" sz="1200" dirty="0"/>
              <a:t>binding preference and structures in the fibroblast growth factor family parallel their evolutionary </a:t>
            </a:r>
            <a:r>
              <a:rPr lang="en-US" sz="1200" dirty="0" smtClean="0"/>
              <a:t>diversification, 2016, OB</a:t>
            </a:r>
          </a:p>
        </p:txBody>
      </p:sp>
      <p:sp>
        <p:nvSpPr>
          <p:cNvPr id="2048" name="Rectangle 2047"/>
          <p:cNvSpPr/>
          <p:nvPr/>
        </p:nvSpPr>
        <p:spPr>
          <a:xfrm>
            <a:off x="972064" y="2853100"/>
            <a:ext cx="649283" cy="572876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solidFill>
              <a:srgbClr val="000000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2" name="Rectangle 2051"/>
          <p:cNvSpPr/>
          <p:nvPr/>
        </p:nvSpPr>
        <p:spPr>
          <a:xfrm rot="5400000">
            <a:off x="6445200" y="3865704"/>
            <a:ext cx="94448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C-terminal 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562865" y="2851963"/>
            <a:ext cx="383060" cy="572876"/>
          </a:xfrm>
          <a:prstGeom prst="rect">
            <a:avLst/>
          </a:prstGeom>
          <a:solidFill>
            <a:srgbClr val="7030A0">
              <a:alpha val="21961"/>
            </a:srgbClr>
          </a:solidFill>
          <a:ln>
            <a:solidFill>
              <a:srgbClr val="000000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726725" y="3747959"/>
            <a:ext cx="321275" cy="572876"/>
          </a:xfrm>
          <a:prstGeom prst="rect">
            <a:avLst/>
          </a:prstGeom>
          <a:solidFill>
            <a:srgbClr val="00B050">
              <a:alpha val="21961"/>
            </a:srgbClr>
          </a:solidFill>
          <a:ln>
            <a:solidFill>
              <a:srgbClr val="000000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421378" y="2835487"/>
            <a:ext cx="654117" cy="572876"/>
          </a:xfrm>
          <a:prstGeom prst="rect">
            <a:avLst/>
          </a:prstGeom>
          <a:solidFill>
            <a:srgbClr val="FFC000">
              <a:alpha val="21961"/>
            </a:srgbClr>
          </a:solidFill>
          <a:ln>
            <a:solidFill>
              <a:srgbClr val="FFC000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939697" y="2590946"/>
            <a:ext cx="7681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FGFR-BR-1</a:t>
            </a:r>
            <a:endParaRPr lang="en-US" sz="1050" dirty="0"/>
          </a:p>
        </p:txBody>
      </p:sp>
      <p:sp>
        <p:nvSpPr>
          <p:cNvPr id="41" name="TextBox 40"/>
          <p:cNvSpPr txBox="1"/>
          <p:nvPr/>
        </p:nvSpPr>
        <p:spPr>
          <a:xfrm>
            <a:off x="6402330" y="2504595"/>
            <a:ext cx="7681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FGFR-BR-3</a:t>
            </a:r>
            <a:endParaRPr lang="en-US" sz="1050" dirty="0"/>
          </a:p>
        </p:txBody>
      </p:sp>
      <p:sp>
        <p:nvSpPr>
          <p:cNvPr id="42" name="TextBox 41"/>
          <p:cNvSpPr txBox="1"/>
          <p:nvPr/>
        </p:nvSpPr>
        <p:spPr>
          <a:xfrm>
            <a:off x="3370315" y="2540522"/>
            <a:ext cx="7681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FGFR-BR-2</a:t>
            </a:r>
            <a:endParaRPr lang="en-US" sz="1050" dirty="0"/>
          </a:p>
        </p:txBody>
      </p:sp>
      <p:sp>
        <p:nvSpPr>
          <p:cNvPr id="43" name="TextBox 42"/>
          <p:cNvSpPr txBox="1"/>
          <p:nvPr/>
        </p:nvSpPr>
        <p:spPr>
          <a:xfrm>
            <a:off x="2553469" y="3455953"/>
            <a:ext cx="7681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FGFR-BR-4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32144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5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1346078"/>
            <a:ext cx="419100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04545" y="5143279"/>
            <a:ext cx="7112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000000"/>
                </a:solidFill>
                <a:latin typeface="inherit"/>
              </a:rPr>
              <a:t>Diagram showing relative activity of FGFs grouped by subfamilies. *, data from </a:t>
            </a:r>
            <a:r>
              <a:rPr lang="en-US" dirty="0" err="1">
                <a:solidFill>
                  <a:srgbClr val="000000"/>
                </a:solidFill>
                <a:latin typeface="inherit"/>
              </a:rPr>
              <a:t>Ornitz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 et al. (</a:t>
            </a:r>
            <a:r>
              <a:rPr lang="en-US" dirty="0">
                <a:solidFill>
                  <a:srgbClr val="000000"/>
                </a:solidFill>
                <a:latin typeface="inherit"/>
                <a:hlinkClick r:id="rId3"/>
              </a:rPr>
              <a:t>12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); #, not tested.</a:t>
            </a:r>
          </a:p>
          <a:p>
            <a:r>
              <a:rPr lang="en-US" dirty="0">
                <a:solidFill>
                  <a:srgbClr val="000000"/>
                </a:solidFill>
                <a:latin typeface="open sans"/>
              </a:rPr>
              <a:t/>
            </a:r>
            <a:br>
              <a:rPr lang="en-US" dirty="0">
                <a:solidFill>
                  <a:srgbClr val="000000"/>
                </a:solidFill>
                <a:latin typeface="open san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963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24" y="1793479"/>
            <a:ext cx="6351854" cy="35619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63243" y="155702"/>
            <a:ext cx="490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FGF6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质粒过表达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无改变的基因</a:t>
            </a:r>
            <a:endParaRPr lang="zh-CN" altLang="en-US" sz="2400" b="1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362636" cy="555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新进展</a:t>
            </a:r>
            <a:endParaRPr lang="zh-CN" altLang="en-US" sz="2800" b="1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6189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37737" y="281208"/>
            <a:ext cx="6460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、皮肤组织的普鲁士蓝染色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400" b="1" dirty="0" err="1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SSc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中显著铁沉积</a:t>
            </a:r>
            <a:endParaRPr lang="zh-CN" altLang="en-US" sz="2400" b="1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362636" cy="555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新进展</a:t>
            </a:r>
            <a:endParaRPr lang="zh-CN" altLang="en-US" sz="2800" b="1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83" y="1512308"/>
            <a:ext cx="2354557" cy="1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45" y="1512308"/>
            <a:ext cx="2354557" cy="1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07" y="1512308"/>
            <a:ext cx="2354557" cy="180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9061" y="222273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Normal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06" y="3579541"/>
            <a:ext cx="2354557" cy="18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44" y="3579541"/>
            <a:ext cx="2354557" cy="180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82" y="3579541"/>
            <a:ext cx="2354557" cy="180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79061" y="425899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SSc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79061" y="5646774"/>
            <a:ext cx="8345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做</a:t>
            </a:r>
            <a:r>
              <a:rPr lang="zh-CN" altLang="en-US" dirty="0" smtClean="0"/>
              <a:t>了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个正常人，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个病人</a:t>
            </a:r>
            <a:r>
              <a:rPr lang="zh-CN" altLang="en-US" dirty="0"/>
              <a:t>皮肤</a:t>
            </a:r>
            <a:r>
              <a:rPr lang="zh-CN" altLang="en-US" dirty="0" smtClean="0"/>
              <a:t>组织的普鲁士蓝染色，发现，铁主要富集在表皮层，</a:t>
            </a:r>
            <a:endParaRPr lang="en-US" altLang="zh-CN" dirty="0" smtClean="0"/>
          </a:p>
          <a:p>
            <a:r>
              <a:rPr lang="zh-CN" altLang="en-US" dirty="0" smtClean="0"/>
              <a:t>发现铁在皮肤组织中是以铁的细小颗粒呈现的，在正常组织中铁几乎没有累积或者累积很少，而病人组织中累积显著增多。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1097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37737" y="281208"/>
            <a:ext cx="512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HepG2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过表达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FGF6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后铁吸收情况</a:t>
            </a:r>
            <a:endParaRPr lang="zh-CN" altLang="en-US" sz="2400" b="1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362636" cy="555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新进展</a:t>
            </a:r>
            <a:endParaRPr lang="zh-CN" altLang="en-US" sz="2800" b="1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11" y="3504257"/>
            <a:ext cx="2409231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11" y="1517196"/>
            <a:ext cx="2409231" cy="18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470" y="1517196"/>
            <a:ext cx="2409231" cy="18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469" y="3504257"/>
            <a:ext cx="2409231" cy="180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129" y="1517196"/>
            <a:ext cx="2409231" cy="18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127" y="3504257"/>
            <a:ext cx="2409231" cy="1800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99771" y="1054334"/>
            <a:ext cx="557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Fe</a:t>
            </a:r>
            <a:r>
              <a:rPr lang="en-US" altLang="zh-CN" baseline="30000" dirty="0" smtClean="0"/>
              <a:t>2+</a:t>
            </a:r>
            <a:endParaRPr lang="zh-CN" altLang="en-US" baseline="30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4614097" y="1054334"/>
            <a:ext cx="557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Fe</a:t>
            </a:r>
            <a:r>
              <a:rPr lang="en-US" altLang="zh-CN" baseline="30000" dirty="0" smtClean="0"/>
              <a:t>3+</a:t>
            </a:r>
            <a:endParaRPr lang="zh-CN" altLang="en-US" baseline="30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7069537" y="1054334"/>
            <a:ext cx="105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Fe</a:t>
            </a:r>
            <a:r>
              <a:rPr lang="en-US" altLang="zh-CN" baseline="30000" dirty="0"/>
              <a:t>2</a:t>
            </a:r>
            <a:r>
              <a:rPr lang="en-US" altLang="zh-CN" baseline="30000" dirty="0" smtClean="0"/>
              <a:t>+</a:t>
            </a:r>
            <a:r>
              <a:rPr lang="en-US" altLang="zh-CN" dirty="0" smtClean="0"/>
              <a:t>+Fe</a:t>
            </a:r>
            <a:r>
              <a:rPr lang="en-US" altLang="zh-CN" baseline="30000" dirty="0" smtClean="0"/>
              <a:t>3+</a:t>
            </a:r>
            <a:endParaRPr lang="zh-CN" altLang="en-US" baseline="30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76731" y="2232530"/>
            <a:ext cx="79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Vector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76731" y="4093914"/>
            <a:ext cx="918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FGF6</a:t>
            </a:r>
          </a:p>
          <a:p>
            <a:r>
              <a:rPr lang="en-US" altLang="zh-CN" dirty="0" smtClean="0"/>
              <a:t>plasmid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971244" y="5921298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这次</a:t>
            </a:r>
            <a:r>
              <a:rPr lang="zh-CN" altLang="en-US" dirty="0" smtClean="0"/>
              <a:t>染色效果不显著，需要重新做实验验证。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86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56517" y="735980"/>
            <a:ext cx="2252546" cy="555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需要做的</a:t>
            </a:r>
            <a:endParaRPr lang="zh-CN" altLang="en-US" sz="2800" b="1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2458" y="2720897"/>
            <a:ext cx="7638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、突变质粒已经做好，但是上周因为师弟配制的</a:t>
            </a:r>
            <a:r>
              <a:rPr lang="en-US" altLang="zh-CN" dirty="0" smtClean="0"/>
              <a:t>LB</a:t>
            </a:r>
            <a:r>
              <a:rPr lang="zh-CN" altLang="en-US" dirty="0" smtClean="0"/>
              <a:t>培养基有问题，导致分子克隆失败，现在已经解决，预计再需</a:t>
            </a:r>
            <a:r>
              <a:rPr lang="en-US" altLang="zh-CN" dirty="0" smtClean="0"/>
              <a:t>1-2</a:t>
            </a:r>
            <a:r>
              <a:rPr lang="zh-CN" altLang="en-US" dirty="0" smtClean="0"/>
              <a:t>周结束</a:t>
            </a:r>
            <a:r>
              <a:rPr lang="en-US" altLang="zh-CN" dirty="0" smtClean="0"/>
              <a:t>Q-PCR</a:t>
            </a:r>
            <a:r>
              <a:rPr lang="zh-CN" altLang="en-US" dirty="0" smtClean="0"/>
              <a:t>和染色实验；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、肝癌组织切片普鲁士蓝染色（明华老师的切片到了后，一周左右做完）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234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3873</TotalTime>
  <Words>376</Words>
  <Application>Microsoft Office PowerPoint</Application>
  <PresentationFormat>On-screen Show (4:3)</PresentationFormat>
  <Paragraphs>46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Calibri Light</vt:lpstr>
      <vt:lpstr>等线</vt:lpstr>
      <vt:lpstr>等线 Light</vt:lpstr>
      <vt:lpstr>inherit</vt:lpstr>
      <vt:lpstr>open sans</vt:lpstr>
      <vt:lpstr>华文仿宋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佛系老男人</dc:creator>
  <cp:lastModifiedBy>Guo, Shicheng</cp:lastModifiedBy>
  <cp:revision>42</cp:revision>
  <dcterms:created xsi:type="dcterms:W3CDTF">2018-05-04T01:19:06Z</dcterms:created>
  <dcterms:modified xsi:type="dcterms:W3CDTF">2019-01-23T23:49:44Z</dcterms:modified>
</cp:coreProperties>
</file>